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69" r:id="rId2"/>
    <p:sldId id="260" r:id="rId3"/>
    <p:sldId id="262" r:id="rId4"/>
    <p:sldId id="261" r:id="rId5"/>
    <p:sldId id="271" r:id="rId6"/>
    <p:sldId id="272" r:id="rId7"/>
    <p:sldId id="273" r:id="rId8"/>
    <p:sldId id="274" r:id="rId9"/>
    <p:sldId id="275" r:id="rId10"/>
    <p:sldId id="277" r:id="rId11"/>
    <p:sldId id="278" r:id="rId12"/>
    <p:sldId id="276" r:id="rId13"/>
    <p:sldId id="279" r:id="rId14"/>
    <p:sldId id="266" r:id="rId15"/>
    <p:sldId id="282" r:id="rId16"/>
    <p:sldId id="280" r:id="rId17"/>
    <p:sldId id="283" r:id="rId18"/>
    <p:sldId id="281" r:id="rId19"/>
    <p:sldId id="26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5" autoAdjust="0"/>
    <p:restoredTop sz="94660"/>
  </p:normalViewPr>
  <p:slideViewPr>
    <p:cSldViewPr snapToGrid="0">
      <p:cViewPr varScale="1">
        <p:scale>
          <a:sx n="68" d="100"/>
          <a:sy n="68" d="100"/>
        </p:scale>
        <p:origin x="4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B9BA22-F884-46BD-9C12-EB044D8BF64C}" type="datetimeFigureOut">
              <a:rPr lang="en-CA" smtClean="0"/>
              <a:t>2018-08-03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FC804-2775-4DD1-8CF0-34FC5A538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5059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240AB-FA38-4309-BB1B-95470B2F7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190C4-E77B-4A66-BCEA-821B83D18C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B52F4-C9DF-4792-A7F9-4BDC57940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D324E-9E9A-4854-BA00-EBF037726F9D}" type="datetime1">
              <a:rPr lang="en-CA" smtClean="0"/>
              <a:t>2018-08-03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58EB9-09E9-48C9-8E0B-CD810EF75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A0BE8-27A5-4E90-9CFE-DA27869E3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7938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048F-9080-4CEF-98C3-74A0244CE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1C93F9-A069-4625-9BB7-D43D369FB6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B9EBE-BBC2-4745-ACDE-1ADEFCC28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EB126-E996-4AAE-B83D-BF9B89CFB2E8}" type="datetime1">
              <a:rPr lang="en-CA" smtClean="0"/>
              <a:t>2018-08-03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B32E2-F3F6-4E7F-B296-4AAAFA295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2CFC4-A713-46A3-85C5-AA688B3AC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3361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EA28B7-AFF1-474C-AD46-B8CF4AC32D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6711D2-71AE-4C69-8C58-A05FF90FE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1F161-93DB-4702-B3DE-8F260C929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3D48B-E9FE-46FE-925F-AC303784C8F9}" type="datetime1">
              <a:rPr lang="en-CA" smtClean="0"/>
              <a:t>2018-08-03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86ECA-6FA9-4DEF-9229-6BD5B212C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FB8E4-B705-4FD7-9703-DE129D6F6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6265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409A0-CEF6-43E8-B649-4C22293C1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C9023-D8D2-47DB-AFA9-80DA40889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7953F-2F4A-451E-AABC-0BB4D9517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4BB38-AEB2-4114-93DE-1791BCBAFC1D}" type="datetime1">
              <a:rPr lang="en-CA" smtClean="0"/>
              <a:t>2018-08-03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73518-8091-449C-B964-86FC04D4D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CE726-F29D-42F6-BEF1-0C3C15FD0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924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AE62F-B35F-400D-B1C9-EFA423746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8BD2E-DF8C-4AE6-838A-A64A02714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2BDF4-03DE-4C2F-836D-354A9F730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7D855-A93B-45F6-9A06-EC2EA85C6518}" type="datetime1">
              <a:rPr lang="en-CA" smtClean="0"/>
              <a:t>2018-08-03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EEFE0-2745-415A-8ECC-778CF1518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55FD4-FEE1-4887-9BB4-BF87BE098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8002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6F390-9DE2-4189-9D05-C37E648AC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014D-2B87-4025-9AF9-E67148F93C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36E21-E4D8-46FB-AD5C-9B82E2AE66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94CF3-4199-4673-B18A-7C2CFD0CA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354F7-5C8A-403B-9F73-94E8AFD6F76C}" type="datetime1">
              <a:rPr lang="en-CA" smtClean="0"/>
              <a:t>2018-08-03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239A2-8AAA-46C0-8D0F-78C31073E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EB1A72-128C-4EA1-9F03-28DE0367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625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FCFE0-C792-44B3-BCF4-CEA63AD48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ECD95-BC53-4FA0-8A5B-54F143D03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8894D-5809-4488-BDE2-1A22C76F1D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19FA2F-C8E1-4ED3-8CD9-30C6A6720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E17829-8919-4FDC-A287-5F06EE5611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7392DA-0E40-47F4-A97A-662D57DB3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11CA-01B9-4CE2-A525-83555C1C1CEF}" type="datetime1">
              <a:rPr lang="en-CA" smtClean="0"/>
              <a:t>2018-08-03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51B109-8B8B-4900-AAC0-F406E2812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EBA6BC-2822-4000-B72E-B48D4BA63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74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5E402-071E-48EE-BB8E-F211A2E5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BC3B5E-193E-4C6F-9DCA-496CDD010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DD7C-B514-4DB3-B59A-3CBFDE75F204}" type="datetime1">
              <a:rPr lang="en-CA" smtClean="0"/>
              <a:t>2018-08-03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D092DE-44EA-4633-8924-F6094B333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926140-266C-473A-8493-7345AAE92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5338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A834D3-DD00-4490-B95C-8E419F1CD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FE92-2473-41C8-A5FA-9A9D020D7FC4}" type="datetime1">
              <a:rPr lang="en-CA" smtClean="0"/>
              <a:t>2018-08-03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78E9C8-F047-4E74-B283-7B2C37B50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B3CD8E-112C-473A-8BE9-4A52FAF8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5318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BCF5A-8F92-4759-A02E-BD89B6424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1849E-3535-4A9A-9B7E-723C5ACF4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962793-D216-4145-B010-582AAB874D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D4040-940F-44E5-AF5E-E831E0EC4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7F931-3CBC-4383-A927-5E84A54B53BF}" type="datetime1">
              <a:rPr lang="en-CA" smtClean="0"/>
              <a:t>2018-08-03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12734-6DCF-4B99-9F90-3B832382E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EBF14-8546-47A8-BC65-3DCD68278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7404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8B552-BC07-47FE-AED7-837C46890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A2C019-86E6-42BD-975E-E2F88359E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7328E3-B93C-44EF-AA56-CA8EA7EF7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5351D-208B-4F08-99C6-CEA2E7D3D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D064-9599-4044-9179-3DABC4AC74A6}" type="datetime1">
              <a:rPr lang="en-CA" smtClean="0"/>
              <a:t>2018-08-03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44A7B-B6F2-44AE-9A45-0F488FB42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FDDBF-B434-44F7-A843-C8DE9605E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0744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DEB70A-44F2-4DFB-87FA-000E9A8AA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FFBA2-176D-4226-A2A1-D4EBCA57D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24E6E-8D45-4DEB-86B8-FBDFE7AC1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9DB79-2274-47DE-96A1-1D4B62D47D6F}" type="datetime1">
              <a:rPr lang="en-CA" smtClean="0"/>
              <a:t>2018-08-03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74327-0399-481A-A585-A8269C207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D55B9-AA7E-412C-856D-E66244C699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76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FF6FDB-5F42-42F4-8226-3303D2C02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6693" y="1122363"/>
            <a:ext cx="10284643" cy="2387600"/>
          </a:xfrm>
        </p:spPr>
        <p:txBody>
          <a:bodyPr>
            <a:noAutofit/>
          </a:bodyPr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Sentiment Analysis in Program Development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1C7DEA-C9B1-4E4A-A890-A5001A245F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693" y="3968751"/>
            <a:ext cx="10284643" cy="2387599"/>
          </a:xfrm>
        </p:spPr>
        <p:txBody>
          <a:bodyPr>
            <a:normAutofit/>
          </a:bodyPr>
          <a:lstStyle/>
          <a:p>
            <a:r>
              <a:rPr lang="en-CA" sz="3000" dirty="0">
                <a:latin typeface="Arial" panose="020B0604020202020204" pitchFamily="34" charset="0"/>
                <a:cs typeface="Arial" panose="020B0604020202020204" pitchFamily="34" charset="0"/>
              </a:rPr>
              <a:t>Linna Qian </a:t>
            </a:r>
          </a:p>
          <a:p>
            <a:r>
              <a:rPr lang="en-CA" sz="2500" dirty="0">
                <a:latin typeface="Arial" panose="020B0604020202020204" pitchFamily="34" charset="0"/>
                <a:cs typeface="Arial" panose="020B0604020202020204" pitchFamily="34" charset="0"/>
              </a:rPr>
              <a:t>linna@ualberta.ca</a:t>
            </a: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Department of Computing Science</a:t>
            </a: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University of Alberta</a:t>
            </a:r>
          </a:p>
          <a:p>
            <a:r>
              <a:rPr lang="en-CA" sz="1800" i="1" dirty="0">
                <a:latin typeface="Arial" panose="020B0604020202020204" pitchFamily="34" charset="0"/>
                <a:cs typeface="Arial" panose="020B0604020202020204" pitchFamily="34" charset="0"/>
              </a:rPr>
              <a:t>August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84A56-913D-45BC-AD8F-80F25A37D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</a:t>
            </a:fld>
            <a:endParaRPr lang="en-CA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82645D-FF27-4613-955C-559257D7AD7B}"/>
              </a:ext>
            </a:extLst>
          </p:cNvPr>
          <p:cNvSpPr/>
          <p:nvPr/>
        </p:nvSpPr>
        <p:spPr>
          <a:xfrm>
            <a:off x="248478" y="238539"/>
            <a:ext cx="11632096" cy="639086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937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3B56A-9357-47EB-B6A9-5A829C044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1621" y="6349607"/>
            <a:ext cx="5967166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https://medium.freecodecamp.org/what-is-an-api-in-english-please-b880a3214a82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ACB9-9951-4979-B60C-71D93D0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10</a:t>
            </a:fld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9DB504-97C3-47E2-8125-2867D8E883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47"/>
          <a:stretch/>
        </p:blipFill>
        <p:spPr>
          <a:xfrm>
            <a:off x="923827" y="3100784"/>
            <a:ext cx="7594439" cy="196141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1F14706-85B3-4DA7-8354-B90E2D611F0B}"/>
              </a:ext>
            </a:extLst>
          </p:cNvPr>
          <p:cNvSpPr txBox="1">
            <a:spLocks/>
          </p:cNvSpPr>
          <p:nvPr/>
        </p:nvSpPr>
        <p:spPr>
          <a:xfrm>
            <a:off x="838200" y="4622919"/>
            <a:ext cx="10515600" cy="160019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JSON (JavaScript Object Notation)</a:t>
            </a:r>
          </a:p>
          <a:p>
            <a:pPr algn="r"/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JSON is a formatting used in data transfer between remote servers and web applications</a:t>
            </a:r>
            <a:endParaRPr lang="en-US" sz="2000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3C6A9AA-D3FE-4F4F-A856-0E83801360F6}"/>
              </a:ext>
            </a:extLst>
          </p:cNvPr>
          <p:cNvSpPr txBox="1">
            <a:spLocks/>
          </p:cNvSpPr>
          <p:nvPr/>
        </p:nvSpPr>
        <p:spPr>
          <a:xfrm>
            <a:off x="838200" y="1754537"/>
            <a:ext cx="10515600" cy="160019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API (Application Programming Interface)</a:t>
            </a: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API is what allows remote servers and web applications to communicate. It receives requests from the user and sends a response back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ED22C7A-496E-4ACB-8635-BE1816F2FFE0}"/>
              </a:ext>
            </a:extLst>
          </p:cNvPr>
          <p:cNvSpPr txBox="1">
            <a:spLocks/>
          </p:cNvSpPr>
          <p:nvPr/>
        </p:nvSpPr>
        <p:spPr>
          <a:xfrm>
            <a:off x="838200" y="220328"/>
            <a:ext cx="10515600" cy="132556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and JSON</a:t>
            </a:r>
          </a:p>
        </p:txBody>
      </p:sp>
    </p:spTree>
    <p:extLst>
      <p:ext uri="{BB962C8B-B14F-4D97-AF65-F5344CB8AC3E}">
        <p14:creationId xmlns:p14="http://schemas.microsoft.com/office/powerpoint/2010/main" val="2925663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6A0C55-6A78-449F-89E2-7A10E101E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11</a:t>
            </a:fld>
            <a:endParaRPr lang="en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2B4A26B-ECE5-4E28-A833-DCF9DABF4070}"/>
              </a:ext>
            </a:extLst>
          </p:cNvPr>
          <p:cNvSpPr txBox="1">
            <a:spLocks/>
          </p:cNvSpPr>
          <p:nvPr/>
        </p:nvSpPr>
        <p:spPr>
          <a:xfrm>
            <a:off x="8069345" y="2065430"/>
            <a:ext cx="3501272" cy="4104735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The sentiment of the commit messages will be extracted with a Python library called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. It will return the sentiment as a value between -1 and +1</a:t>
            </a:r>
            <a:endParaRPr lang="en-US" sz="2000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7075B-5A9A-4437-8030-2CAA3360A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50592"/>
            <a:ext cx="6781800" cy="978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7BF351-C67F-4CAC-ACA5-F579C5017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91" y="3663333"/>
            <a:ext cx="6978977" cy="179877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05D5239-1E0B-4128-A884-A86D3385E43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endParaRPr lang="en-CA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935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4AD872-F516-44F9-B731-97A938541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Research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B13A55-6DDB-4635-A673-27850F97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1650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9D7A2F-6712-4CBB-B0CD-92B8AFEC7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13</a:t>
            </a:fld>
            <a:endParaRPr lang="en-CA"/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000CB561-0568-4B48-B853-17F8A35E8C66}"/>
              </a:ext>
            </a:extLst>
          </p:cNvPr>
          <p:cNvSpPr/>
          <p:nvPr/>
        </p:nvSpPr>
        <p:spPr>
          <a:xfrm>
            <a:off x="289418" y="2987228"/>
            <a:ext cx="2199007" cy="835445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Extract commit messages from GitHub repository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42086792-E6FD-4404-8904-DF54836587B6}"/>
              </a:ext>
            </a:extLst>
          </p:cNvPr>
          <p:cNvSpPr/>
          <p:nvPr/>
        </p:nvSpPr>
        <p:spPr>
          <a:xfrm>
            <a:off x="3351167" y="1910927"/>
            <a:ext cx="2199007" cy="835445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Extract sentiment of commit messages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351FA100-C6D4-4DD7-80AD-952A7A928CFD}"/>
              </a:ext>
            </a:extLst>
          </p:cNvPr>
          <p:cNvSpPr/>
          <p:nvPr/>
        </p:nvSpPr>
        <p:spPr>
          <a:xfrm>
            <a:off x="6412921" y="2987228"/>
            <a:ext cx="2199007" cy="835446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Combine the data into a list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CB6ECBEF-26C5-46D2-8A12-CBF5BFCB7CB3}"/>
              </a:ext>
            </a:extLst>
          </p:cNvPr>
          <p:cNvSpPr/>
          <p:nvPr/>
        </p:nvSpPr>
        <p:spPr>
          <a:xfrm>
            <a:off x="9154793" y="1914097"/>
            <a:ext cx="2199007" cy="835447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Convert to JSON format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33136D99-5E9C-4364-BB2A-CA58A0330B21}"/>
              </a:ext>
            </a:extLst>
          </p:cNvPr>
          <p:cNvSpPr/>
          <p:nvPr/>
        </p:nvSpPr>
        <p:spPr>
          <a:xfrm>
            <a:off x="3351168" y="4111628"/>
            <a:ext cx="2199007" cy="835446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Extract build status from Travis CI</a:t>
            </a:r>
          </a:p>
        </p:txBody>
      </p:sp>
      <p:sp>
        <p:nvSpPr>
          <p:cNvPr id="140" name="Flowchart: Process 139">
            <a:extLst>
              <a:ext uri="{FF2B5EF4-FFF2-40B4-BE49-F238E27FC236}">
                <a16:creationId xmlns:a16="http://schemas.microsoft.com/office/drawing/2014/main" id="{E1B6F4DA-FFD2-4ADD-AE4F-B0BF2D549D11}"/>
              </a:ext>
            </a:extLst>
          </p:cNvPr>
          <p:cNvSpPr/>
          <p:nvPr/>
        </p:nvSpPr>
        <p:spPr>
          <a:xfrm>
            <a:off x="8801125" y="4238636"/>
            <a:ext cx="2931736" cy="2117714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Successful build = </a:t>
            </a:r>
            <a:r>
              <a:rPr lang="en-CA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 </a:t>
            </a:r>
            <a:r>
              <a:rPr lang="en-CA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lang="en-CA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Failed build = </a:t>
            </a:r>
            <a:r>
              <a:rPr lang="en-CA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sentiment =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😃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Negative = 😭</a:t>
            </a:r>
          </a:p>
        </p:txBody>
      </p:sp>
      <p:sp>
        <p:nvSpPr>
          <p:cNvPr id="170" name="Flowchart: Process 169">
            <a:extLst>
              <a:ext uri="{FF2B5EF4-FFF2-40B4-BE49-F238E27FC236}">
                <a16:creationId xmlns:a16="http://schemas.microsoft.com/office/drawing/2014/main" id="{52AF193A-D17E-4472-BDCA-2494FD20612E}"/>
              </a:ext>
            </a:extLst>
          </p:cNvPr>
          <p:cNvSpPr/>
          <p:nvPr/>
        </p:nvSpPr>
        <p:spPr>
          <a:xfrm>
            <a:off x="9160710" y="2987229"/>
            <a:ext cx="2199007" cy="835448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Visualize data in calendar</a:t>
            </a:r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CBD020EA-1CC6-493F-AB6E-89BBFDAF0B61}"/>
              </a:ext>
            </a:extLst>
          </p:cNvPr>
          <p:cNvCxnSpPr>
            <a:cxnSpLocks/>
            <a:stCxn id="170" idx="2"/>
            <a:endCxn id="140" idx="0"/>
          </p:cNvCxnSpPr>
          <p:nvPr/>
        </p:nvCxnSpPr>
        <p:spPr>
          <a:xfrm>
            <a:off x="10260214" y="3822677"/>
            <a:ext cx="6779" cy="415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>
            <a:extLst>
              <a:ext uri="{FF2B5EF4-FFF2-40B4-BE49-F238E27FC236}">
                <a16:creationId xmlns:a16="http://schemas.microsoft.com/office/drawing/2014/main" id="{22BA1C13-53DF-436A-9AEA-5A8A64DBC23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 of Research Process</a:t>
            </a: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ACCD8E6-49F8-4552-B2AB-49D517A88973}"/>
              </a:ext>
            </a:extLst>
          </p:cNvPr>
          <p:cNvCxnSpPr>
            <a:cxnSpLocks/>
            <a:stCxn id="19" idx="2"/>
            <a:endCxn id="170" idx="0"/>
          </p:cNvCxnSpPr>
          <p:nvPr/>
        </p:nvCxnSpPr>
        <p:spPr>
          <a:xfrm>
            <a:off x="10254297" y="2749544"/>
            <a:ext cx="5917" cy="237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1ECE790-8386-4343-8391-3B6FC6C68318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 flipV="1">
            <a:off x="8611928" y="2331821"/>
            <a:ext cx="542865" cy="1073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89AFC93B-215B-4654-9F44-84C5B0449203}"/>
              </a:ext>
            </a:extLst>
          </p:cNvPr>
          <p:cNvCxnSpPr>
            <a:cxnSpLocks/>
            <a:stCxn id="6" idx="0"/>
            <a:endCxn id="16" idx="1"/>
          </p:cNvCxnSpPr>
          <p:nvPr/>
        </p:nvCxnSpPr>
        <p:spPr>
          <a:xfrm flipV="1">
            <a:off x="1388922" y="2328650"/>
            <a:ext cx="1962245" cy="6585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F858ECCE-FDA2-4AE7-8B91-AA60B7F22E65}"/>
              </a:ext>
            </a:extLst>
          </p:cNvPr>
          <p:cNvCxnSpPr>
            <a:cxnSpLocks/>
            <a:stCxn id="16" idx="3"/>
            <a:endCxn id="17" idx="1"/>
          </p:cNvCxnSpPr>
          <p:nvPr/>
        </p:nvCxnSpPr>
        <p:spPr>
          <a:xfrm>
            <a:off x="5550174" y="2328650"/>
            <a:ext cx="862747" cy="10763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E6D7757B-30F5-43C8-A4BB-6714C410F3E5}"/>
              </a:ext>
            </a:extLst>
          </p:cNvPr>
          <p:cNvCxnSpPr>
            <a:cxnSpLocks/>
            <a:stCxn id="6" idx="2"/>
            <a:endCxn id="41" idx="1"/>
          </p:cNvCxnSpPr>
          <p:nvPr/>
        </p:nvCxnSpPr>
        <p:spPr>
          <a:xfrm>
            <a:off x="1388922" y="3822673"/>
            <a:ext cx="1962246" cy="7066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DAF7CFF-8B44-40B5-8757-98DC9DCDBAA0}"/>
              </a:ext>
            </a:extLst>
          </p:cNvPr>
          <p:cNvCxnSpPr>
            <a:cxnSpLocks/>
            <a:stCxn id="41" idx="3"/>
            <a:endCxn id="17" idx="1"/>
          </p:cNvCxnSpPr>
          <p:nvPr/>
        </p:nvCxnSpPr>
        <p:spPr>
          <a:xfrm flipV="1">
            <a:off x="5550175" y="3404951"/>
            <a:ext cx="862746" cy="112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5883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88626-411D-4614-B6EC-2B9EB9EAD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515598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90FB4-9844-4527-8708-3BBF2EFBA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688"/>
            <a:ext cx="10515598" cy="4380174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Little detectable sentiment in pushed commit messages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Primarily successful builds; only a few builds failed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Limited numbers of builds 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Program builds are widely spread out over two years</a:t>
            </a:r>
          </a:p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CD8E2-9FB4-4A29-B8C9-0917BC506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463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28D393-B777-4C9E-A712-8030283D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15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4EE9CB-CFE4-4D19-BCFA-10342E454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11" y="863567"/>
            <a:ext cx="5579404" cy="4365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3574F-94C0-487C-B77D-C244296D74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8"/>
          <a:stretch/>
        </p:blipFill>
        <p:spPr>
          <a:xfrm>
            <a:off x="5999615" y="863567"/>
            <a:ext cx="5772174" cy="437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541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58C81-387F-4740-BFFA-8CD642561E41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65E86-9B91-4083-97FC-46DA61727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229345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Data provides some evidence that the emotions experienced by software developers may affect the success of program builds 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Dataset is too small to make a generalization about the relationship between the sentiment of commit messages pushed by developers and the success of their program builds</a:t>
            </a:r>
          </a:p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C2E245-E299-44E0-8A3A-C729DFF16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3707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A2E8A-B18C-4938-AFCF-E88C433F419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AE7F7-681D-4907-B29E-C491CE6A1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Preprocess the commit messages to remove text like URLs and code snippets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Use multiple repositories to see the relationship between the sentiment of commit messages and the success of Travis CI builds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Adjust sentiment values based on the type of text being analyzed (commit messages for this project)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10E442-786E-4D39-84BF-8B9B8A1C0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8040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B818-85F6-4CA3-8D18-D9F9BA3CE84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8BF54-5100-4B58-8C51-892EB8D10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295333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Improving the accuracy of sentiment analysis programs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Analyzing, not only text, but pictures and videos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Increasing the complexity of text able to be analyzed </a:t>
            </a:r>
          </a:p>
          <a:p>
            <a:pPr lvl="1"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Examples include: sarcasm and hyperboles</a:t>
            </a:r>
            <a:r>
              <a:rPr lang="en-CA" sz="19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CB7B1-CF27-4AF9-9136-220CE78ED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79364" y="6356350"/>
            <a:ext cx="7202863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https://datasciencecmu.wordpress.com/2014/04/18/future-of-sentiment-analysis-and-problems-faced/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640B2-63A3-4897-8CEF-47C8EA593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5453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ECAF4-83F0-49D8-9F30-746DB7BC273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CCD94-A97A-4A3A-8B61-8E42D9A0D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23613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 would like to thank Dr. Sarah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Nadi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Moein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Owhadi-Kareshk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for welcoming me into the SMR lab and giving me the opportunity to learn about sentiment analysis and program development.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 would also like to thank the Ross and Verna Tate foundation for providing me this opportunity through the High School Internship Program (HIP).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9DD9D-B830-4B73-BA57-040D23D3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9313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7267E-E837-4662-BEFA-83B5E59478F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AD3C4-638C-49CD-B292-DBC992B65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27309"/>
          </a:xfrm>
          <a:ln>
            <a:solidFill>
              <a:srgbClr val="0070C0"/>
            </a:solidFill>
          </a:ln>
        </p:spPr>
        <p:txBody>
          <a:bodyPr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23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The Problem Statement: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Software development can be affected by the workers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Bad days can affect the production of a company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Difficult for big companies to gauge how their employees feel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80478-34CB-44D7-9840-6A233942E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2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30C6E8-3FF7-40E8-82AA-38E9DCA2F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65" y="4104700"/>
            <a:ext cx="2741628" cy="1813809"/>
          </a:xfrm>
          <a:prstGeom prst="rect">
            <a:avLst/>
          </a:prstGeom>
        </p:spPr>
      </p:pic>
      <p:sp>
        <p:nvSpPr>
          <p:cNvPr id="9" name="Footer Placeholder 11">
            <a:extLst>
              <a:ext uri="{FF2B5EF4-FFF2-40B4-BE49-F238E27FC236}">
                <a16:creationId xmlns:a16="http://schemas.microsoft.com/office/drawing/2014/main" id="{E9CFD2C5-76AE-4AA6-BC83-DD8EFAEBC6D8}"/>
              </a:ext>
            </a:extLst>
          </p:cNvPr>
          <p:cNvSpPr txBox="1">
            <a:spLocks/>
          </p:cNvSpPr>
          <p:nvPr/>
        </p:nvSpPr>
        <p:spPr>
          <a:xfrm>
            <a:off x="838200" y="6310312"/>
            <a:ext cx="6486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https://jaxenter.com/wp-content/uploads/2014/09/angry.png</a:t>
            </a:r>
          </a:p>
          <a:p>
            <a:pPr algn="l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http://teamqualitypro.com/wp-content/uploads/b-what-CEOs-want-and-need-to-know.png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2ADEB3-5517-48B2-90B6-71DA1F1E8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123" y="4104700"/>
            <a:ext cx="2901877" cy="181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47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28553-D962-4EA6-A0EF-7336F0AE2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515598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26451-D91B-421D-8FF8-1E2DE2329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597" cy="4251076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 the feelings of software developers, about their program, affect the success of Travis CI builds?</a:t>
            </a:r>
            <a:r>
              <a:rPr lang="en-US" sz="24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EBF48-9746-4290-8882-F6C1965A0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3</a:t>
            </a:fld>
            <a:endParaRPr lang="en-CA"/>
          </a:p>
        </p:txBody>
      </p:sp>
      <p:sp>
        <p:nvSpPr>
          <p:cNvPr id="5" name="Footer Placeholder 11">
            <a:extLst>
              <a:ext uri="{FF2B5EF4-FFF2-40B4-BE49-F238E27FC236}">
                <a16:creationId xmlns:a16="http://schemas.microsoft.com/office/drawing/2014/main" id="{BA52D5D4-196B-46CF-B815-6B6DB3886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7566" y="6251526"/>
            <a:ext cx="10663032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https://thumbs.dreamstime.com/b/right-pieces-puzzle-funny-cute-men-different-fit-together-individuality-personality-partnership-teamwork-110837230.jpg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https://us.123rf.com/450wm/alexlaplun/alexlaplun1802/alexlaplun180200015/96236316-funny-cute-men-with-wrong-pockets-bad-relationship-divorce-or-breakup-cartoon-illustration-.jpg?ver=6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F995D7-268D-41D3-9F17-2F1F13C46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4" y="3202087"/>
            <a:ext cx="2536135" cy="25361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D96B199-CA5C-43D7-9764-E5EBCD4AA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096" y="3047206"/>
            <a:ext cx="2845898" cy="28458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4D6C2-8F1B-47C5-876E-36205371F200}"/>
              </a:ext>
            </a:extLst>
          </p:cNvPr>
          <p:cNvSpPr txBox="1"/>
          <p:nvPr/>
        </p:nvSpPr>
        <p:spPr>
          <a:xfrm>
            <a:off x="5546035" y="4470155"/>
            <a:ext cx="1152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1935091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3E3B7-89D1-40E8-90F3-9FAD8767D74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8AD3D-96EE-4CC7-9C24-8C19B9502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8464"/>
            <a:ext cx="10515600" cy="4392971"/>
          </a:xfrm>
          <a:ln>
            <a:solidFill>
              <a:srgbClr val="0070C0"/>
            </a:solidFill>
          </a:ln>
        </p:spPr>
        <p:txBody>
          <a:bodyPr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Sentiment analysis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Computational process of determining whether the opinion expressed in a piece of text is positive, negative, or neutral 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Used to determine how people feel about a certain topic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Plays an important role in social media and other business initiatives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Used to improve customer service and relations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7123C4-E164-4FF9-AF08-2C416BFC5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D9FB9-F4A0-4FC2-ACFC-7969DF6919D3}" type="slidenum">
              <a:rPr lang="en-CA" smtClean="0"/>
              <a:t>4</a:t>
            </a:fld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CCFE1C-3566-4C70-BF0A-800824D915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85" b="22773"/>
          <a:stretch/>
        </p:blipFill>
        <p:spPr>
          <a:xfrm>
            <a:off x="7377411" y="4621901"/>
            <a:ext cx="3489473" cy="1187777"/>
          </a:xfrm>
          <a:prstGeom prst="rect">
            <a:avLst/>
          </a:prstGeom>
        </p:spPr>
      </p:pic>
      <p:sp>
        <p:nvSpPr>
          <p:cNvPr id="8" name="Footer Placeholder 11">
            <a:extLst>
              <a:ext uri="{FF2B5EF4-FFF2-40B4-BE49-F238E27FC236}">
                <a16:creationId xmlns:a16="http://schemas.microsoft.com/office/drawing/2014/main" id="{86F62020-B4C5-413F-B818-6F351CBB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2125" y="6356349"/>
            <a:ext cx="7148472" cy="365125"/>
          </a:xfrm>
        </p:spPr>
        <p:txBody>
          <a:bodyPr/>
          <a:lstStyle/>
          <a:p>
            <a:pPr algn="r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Oxford English Dictionary</a:t>
            </a:r>
          </a:p>
          <a:p>
            <a:pPr algn="r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https://t4.ftcdn.net/jpg/01/99/94/21/240_F_199942144_gGiUAkVIeK5A0cs6kUw3DFwMEhyxCUei.jpg</a:t>
            </a:r>
          </a:p>
        </p:txBody>
      </p:sp>
    </p:spTree>
    <p:extLst>
      <p:ext uri="{BB962C8B-B14F-4D97-AF65-F5344CB8AC3E}">
        <p14:creationId xmlns:p14="http://schemas.microsoft.com/office/powerpoint/2010/main" val="760925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AB1BE-7981-4656-B6C6-A2D11629E93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CE1E3-B24D-4298-B969-D0448D180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65015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endParaRPr lang="en-US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Use sentiment analysis to extract the sentiment of developer pushed commit messages and compare it to the success of the build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Create a visual representation, in the form of a calendar, from the data extracted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CA" sz="2300" baseline="50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8E94D-1852-4D34-BA4B-9AAD20825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5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2314E0-86B5-4AA9-AB71-66A5A32E1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722" y="3643665"/>
            <a:ext cx="2301714" cy="22914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857189-3774-424A-84D0-C463B656B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565" y="3643665"/>
            <a:ext cx="2312035" cy="2291484"/>
          </a:xfrm>
          <a:prstGeom prst="rect">
            <a:avLst/>
          </a:prstGeom>
        </p:spPr>
      </p:pic>
      <p:sp>
        <p:nvSpPr>
          <p:cNvPr id="9" name="Footer Placeholder 11">
            <a:extLst>
              <a:ext uri="{FF2B5EF4-FFF2-40B4-BE49-F238E27FC236}">
                <a16:creationId xmlns:a16="http://schemas.microsoft.com/office/drawing/2014/main" id="{B0DFD17D-BF56-4793-8695-1CF8386E4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2125" y="6356349"/>
            <a:ext cx="7148472" cy="365125"/>
          </a:xfrm>
        </p:spPr>
        <p:txBody>
          <a:bodyPr/>
          <a:lstStyle/>
          <a:p>
            <a:pPr algn="r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Both images are from Vector Stock</a:t>
            </a:r>
          </a:p>
        </p:txBody>
      </p:sp>
    </p:spTree>
    <p:extLst>
      <p:ext uri="{BB962C8B-B14F-4D97-AF65-F5344CB8AC3E}">
        <p14:creationId xmlns:p14="http://schemas.microsoft.com/office/powerpoint/2010/main" val="834185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2AB32E-2235-4E59-B7D2-EA0D35C77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Definitions and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F13176-F330-45AB-A868-C193BDD7A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7769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03ABD-0EF1-4C36-B858-A89B50613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7941"/>
            <a:ext cx="10515600" cy="1600199"/>
          </a:xfr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 website where programmers can store their projects for others to see, use, and develop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7821FE-612B-4C60-8822-2B672CE56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7</a:t>
            </a:fld>
            <a:endParaRPr lang="en-CA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39BD733-F660-4024-8AC6-56092355A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7021" y="6356349"/>
            <a:ext cx="5403575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https://cdn.tproger.ru/wp-content/uploads/2018/01/2018-01-28.-GitHub.png</a:t>
            </a:r>
          </a:p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https://www.freebsdnews.com/wp-content/uploads/Travis-CI-logo.jpg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6943FF9-1CFA-4D18-A465-F7B82D4ED281}"/>
              </a:ext>
            </a:extLst>
          </p:cNvPr>
          <p:cNvSpPr txBox="1">
            <a:spLocks/>
          </p:cNvSpPr>
          <p:nvPr/>
        </p:nvSpPr>
        <p:spPr>
          <a:xfrm>
            <a:off x="838200" y="3897477"/>
            <a:ext cx="10515600" cy="160019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Travis CI</a:t>
            </a:r>
          </a:p>
          <a:p>
            <a:pPr algn="r" fontAlgn="base"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 continuous integration platform that automatically builds and tests code changes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2A2C620-77A6-47A3-8D60-6CBAA7C96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388" y="3010739"/>
            <a:ext cx="2385390" cy="83652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C71D970-C5C5-4BD5-934F-37642AA35E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04" y="5074328"/>
            <a:ext cx="2541104" cy="84669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A404920-D812-4DBE-ABCB-866591B17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and Travis CI</a:t>
            </a:r>
          </a:p>
        </p:txBody>
      </p:sp>
    </p:spTree>
    <p:extLst>
      <p:ext uri="{BB962C8B-B14F-4D97-AF65-F5344CB8AC3E}">
        <p14:creationId xmlns:p14="http://schemas.microsoft.com/office/powerpoint/2010/main" val="505846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FC6587-F1F9-4A06-916E-39849CFB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8</a:t>
            </a:fld>
            <a:endParaRPr lang="en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F3B9F4-E154-4AB3-8237-C3065AA48D2C}"/>
              </a:ext>
            </a:extLst>
          </p:cNvPr>
          <p:cNvSpPr txBox="1">
            <a:spLocks/>
          </p:cNvSpPr>
          <p:nvPr/>
        </p:nvSpPr>
        <p:spPr>
          <a:xfrm>
            <a:off x="479981" y="1979629"/>
            <a:ext cx="3220279" cy="4376721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A GitHub repository is where the contents of a project are stored (project file)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Commit messages are messages that programmers attach to the work when they upload to their repository</a:t>
            </a:r>
          </a:p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F3F7D9-F4CF-4D8C-8A66-714D781721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" r="4774"/>
          <a:stretch/>
        </p:blipFill>
        <p:spPr>
          <a:xfrm>
            <a:off x="3574596" y="1979629"/>
            <a:ext cx="7907251" cy="371293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C8BEDF8-5942-496E-8853-DE5A7BDFF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Terms</a:t>
            </a:r>
          </a:p>
        </p:txBody>
      </p:sp>
    </p:spTree>
    <p:extLst>
      <p:ext uri="{BB962C8B-B14F-4D97-AF65-F5344CB8AC3E}">
        <p14:creationId xmlns:p14="http://schemas.microsoft.com/office/powerpoint/2010/main" val="2457187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CEEE7-3097-462C-AE29-D695EE6C4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7F42F-249A-446D-801D-3AAFBAEE4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84968" y="6356349"/>
            <a:ext cx="3366941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https://docs.travis-ci.com/user/for-beginners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1B79854-EE2F-4B77-987A-133FB0D38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3"/>
            <a:ext cx="10515600" cy="1600199"/>
          </a:xfr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Continuous Integration</a:t>
            </a: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Merging smaller code changes more frequently rather than one big merge at the end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87045E-3E7A-4C92-874C-07E6F6F2F160}"/>
              </a:ext>
            </a:extLst>
          </p:cNvPr>
          <p:cNvSpPr txBox="1">
            <a:spLocks/>
          </p:cNvSpPr>
          <p:nvPr/>
        </p:nvSpPr>
        <p:spPr>
          <a:xfrm>
            <a:off x="838200" y="3826209"/>
            <a:ext cx="10515600" cy="1857028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Travis CI Builds</a:t>
            </a:r>
          </a:p>
          <a:p>
            <a:pPr algn="r"/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The GitHub repository will be copied and tested in a virtual environment. If any part of the build fails, the build status returned will be either errored or failed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CE46DE-F9FA-42B3-86E1-EBCF03B53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37" y="5481150"/>
            <a:ext cx="5365025" cy="56420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6899BF1-A1D7-42D7-90C6-0AF37D06E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Travis CI Terms</a:t>
            </a:r>
          </a:p>
        </p:txBody>
      </p:sp>
    </p:spTree>
    <p:extLst>
      <p:ext uri="{BB962C8B-B14F-4D97-AF65-F5344CB8AC3E}">
        <p14:creationId xmlns:p14="http://schemas.microsoft.com/office/powerpoint/2010/main" val="2223989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1141</TotalTime>
  <Words>823</Words>
  <Application>Microsoft Office PowerPoint</Application>
  <PresentationFormat>Widescreen</PresentationFormat>
  <Paragraphs>123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Sentiment Analysis in Program Development</vt:lpstr>
      <vt:lpstr>Introduction</vt:lpstr>
      <vt:lpstr>Research Question</vt:lpstr>
      <vt:lpstr>Background</vt:lpstr>
      <vt:lpstr>Project Objectives</vt:lpstr>
      <vt:lpstr>Definitions and Examples</vt:lpstr>
      <vt:lpstr>GitHub and Travis CI</vt:lpstr>
      <vt:lpstr>GitHub Terms</vt:lpstr>
      <vt:lpstr>Travis CI Terms</vt:lpstr>
      <vt:lpstr>PowerPoint Presentation</vt:lpstr>
      <vt:lpstr>PowerPoint Presentation</vt:lpstr>
      <vt:lpstr>The Research Process</vt:lpstr>
      <vt:lpstr>PowerPoint Presentation</vt:lpstr>
      <vt:lpstr>Results</vt:lpstr>
      <vt:lpstr>PowerPoint Presentation</vt:lpstr>
      <vt:lpstr>Conclusions</vt:lpstr>
      <vt:lpstr>Improvements</vt:lpstr>
      <vt:lpstr>Future Applications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Linna Qian</dc:creator>
  <cp:lastModifiedBy>Linna Qian</cp:lastModifiedBy>
  <cp:revision>93</cp:revision>
  <dcterms:created xsi:type="dcterms:W3CDTF">2018-07-19T16:26:11Z</dcterms:created>
  <dcterms:modified xsi:type="dcterms:W3CDTF">2018-08-03T18:03:54Z</dcterms:modified>
</cp:coreProperties>
</file>

<file path=docProps/thumbnail.jpeg>
</file>